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4"/>
  </p:notesMasterIdLst>
  <p:handoutMasterIdLst>
    <p:handoutMasterId r:id="rId25"/>
  </p:handoutMasterIdLst>
  <p:sldIdLst>
    <p:sldId id="302" r:id="rId3"/>
    <p:sldId id="412" r:id="rId4"/>
    <p:sldId id="408" r:id="rId5"/>
    <p:sldId id="269" r:id="rId6"/>
    <p:sldId id="268" r:id="rId7"/>
    <p:sldId id="400" r:id="rId8"/>
    <p:sldId id="409" r:id="rId9"/>
    <p:sldId id="271" r:id="rId10"/>
    <p:sldId id="389" r:id="rId11"/>
    <p:sldId id="390" r:id="rId12"/>
    <p:sldId id="391" r:id="rId13"/>
    <p:sldId id="397" r:id="rId14"/>
    <p:sldId id="398" r:id="rId15"/>
    <p:sldId id="401" r:id="rId16"/>
    <p:sldId id="404" r:id="rId17"/>
    <p:sldId id="406" r:id="rId18"/>
    <p:sldId id="410" r:id="rId19"/>
    <p:sldId id="402" r:id="rId20"/>
    <p:sldId id="411" r:id="rId21"/>
    <p:sldId id="403" r:id="rId22"/>
    <p:sldId id="413" r:id="rId23"/>
  </p:sldIdLst>
  <p:sldSz cx="12192000" cy="6858000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8809" autoAdjust="0"/>
    <p:restoredTop sz="94660"/>
  </p:normalViewPr>
  <p:slideViewPr>
    <p:cSldViewPr snapToGrid="0">
      <p:cViewPr varScale="1">
        <p:scale>
          <a:sx n="77" d="100"/>
          <a:sy n="77" d="100"/>
        </p:scale>
        <p:origin x="-422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mtClean="0"/>
              <a:t>EkG Dresden: 31.05.2026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E0504-70BD-4171-B477-0E73156FCA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0891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mtClean="0"/>
              <a:t>EkG Dresden: 31.05.2026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C9A8A-D237-4FFB-A1D0-44FFB05396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58792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EkG Dresden: 31.05.2026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4CC9A8A-D237-4FFB-A1D0-44FFB05396A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1914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C9A8A-D237-4FFB-A1D0-44FFB05396A1}" type="slidenum">
              <a:rPr lang="de-DE" smtClean="0"/>
              <a:t>16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EkG Dresden: 31.05.2026</a:t>
            </a:r>
            <a:endParaRPr lang="de-DE"/>
          </a:p>
        </p:txBody>
      </p:sp>
      <p:sp>
        <p:nvSpPr>
          <p:cNvPr id="7" name="Kopfzeilenplatzhalt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67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C9A8A-D237-4FFB-A1D0-44FFB05396A1}" type="slidenum">
              <a:rPr lang="de-DE" smtClean="0">
                <a:solidFill>
                  <a:prstClr val="black"/>
                </a:solidFill>
              </a:rPr>
              <a:pPr/>
              <a:t>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>
              <a:solidFill>
                <a:prstClr val="black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prstClr val="black"/>
                </a:solidFill>
              </a:rPr>
              <a:t>EkG Dresden: 31.05.2026</a:t>
            </a:r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Kopfzeilenplatzhalt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67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546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09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885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42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39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04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493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85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462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9841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82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269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590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375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2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696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49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96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27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9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329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77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F0BCF-F61A-4D4A-B54D-CC6AC0C04C58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6EEDF-5270-4DE4-BC76-6E930826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55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F0BCF-F61A-4D4A-B54D-CC6AC0C04C58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27.05.2026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6EEDF-5270-4DE4-BC76-6E93082645B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3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99764" y="1936376"/>
            <a:ext cx="8552329" cy="193899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40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47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59"/>
          <a:stretch/>
        </p:blipFill>
        <p:spPr bwMode="auto">
          <a:xfrm>
            <a:off x="460170" y="3365958"/>
            <a:ext cx="451569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" r="55649"/>
          <a:stretch/>
        </p:blipFill>
        <p:spPr bwMode="auto">
          <a:xfrm>
            <a:off x="431097" y="355694"/>
            <a:ext cx="4170400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>
          <a:xfrm>
            <a:off x="5154707" y="1581332"/>
            <a:ext cx="6884894" cy="30469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1076325" algn="l"/>
              </a:tabLst>
            </a:pP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	Zuverlässigkeit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Verantwortung tragen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Verzichten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Treue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die Wirklichkeit anzunehmen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…</a:t>
            </a:r>
            <a:endParaRPr lang="de-D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7933" y="1894819"/>
            <a:ext cx="1826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Kleinkind </a:t>
            </a:r>
          </a:p>
        </p:txBody>
      </p:sp>
      <p:sp>
        <p:nvSpPr>
          <p:cNvPr id="8" name="Rechteck 7"/>
          <p:cNvSpPr/>
          <p:nvPr/>
        </p:nvSpPr>
        <p:spPr>
          <a:xfrm>
            <a:off x="850830" y="1186934"/>
            <a:ext cx="226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junge Mensch</a:t>
            </a:r>
          </a:p>
        </p:txBody>
      </p:sp>
      <p:sp>
        <p:nvSpPr>
          <p:cNvPr id="9" name="Rechteck 8"/>
          <p:cNvSpPr/>
          <p:nvPr/>
        </p:nvSpPr>
        <p:spPr>
          <a:xfrm>
            <a:off x="1870587" y="660805"/>
            <a:ext cx="27604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mündige Mensch 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300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29"/>
          <a:stretch/>
        </p:blipFill>
        <p:spPr bwMode="auto">
          <a:xfrm>
            <a:off x="460170" y="3365958"/>
            <a:ext cx="651975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" r="40254"/>
          <a:stretch/>
        </p:blipFill>
        <p:spPr bwMode="auto">
          <a:xfrm>
            <a:off x="431097" y="355694"/>
            <a:ext cx="5792722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3116194" y="155639"/>
            <a:ext cx="31315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ernüchterte Mensch </a:t>
            </a:r>
          </a:p>
        </p:txBody>
      </p:sp>
      <p:sp>
        <p:nvSpPr>
          <p:cNvPr id="3" name="Rechteck 2"/>
          <p:cNvSpPr/>
          <p:nvPr/>
        </p:nvSpPr>
        <p:spPr>
          <a:xfrm>
            <a:off x="6979920" y="1281620"/>
            <a:ext cx="5128260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eigene Grenzen </a:t>
            </a: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annehmen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Barmherzigkeit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Toleranz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Gelassenheit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Mitgefühl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Großzügigkeit</a:t>
            </a:r>
          </a:p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Geduld</a:t>
            </a:r>
            <a:b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 Versöhnung</a:t>
            </a:r>
            <a:b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7933" y="1894819"/>
            <a:ext cx="1826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Kleinkind </a:t>
            </a:r>
          </a:p>
        </p:txBody>
      </p:sp>
      <p:sp>
        <p:nvSpPr>
          <p:cNvPr id="7" name="Rechteck 6"/>
          <p:cNvSpPr/>
          <p:nvPr/>
        </p:nvSpPr>
        <p:spPr>
          <a:xfrm>
            <a:off x="850830" y="1179314"/>
            <a:ext cx="226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junge Mensch</a:t>
            </a:r>
          </a:p>
        </p:txBody>
      </p:sp>
      <p:sp>
        <p:nvSpPr>
          <p:cNvPr id="8" name="Rechteck 7"/>
          <p:cNvSpPr/>
          <p:nvPr/>
        </p:nvSpPr>
        <p:spPr>
          <a:xfrm>
            <a:off x="1870587" y="660805"/>
            <a:ext cx="27604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mündige Mensch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300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79"/>
          <a:stretch/>
        </p:blipFill>
        <p:spPr bwMode="auto">
          <a:xfrm>
            <a:off x="460170" y="3365958"/>
            <a:ext cx="804375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" r="19605"/>
          <a:stretch/>
        </p:blipFill>
        <p:spPr bwMode="auto">
          <a:xfrm>
            <a:off x="431097" y="355694"/>
            <a:ext cx="7968832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/>
        </p:nvSpPr>
        <p:spPr>
          <a:xfrm>
            <a:off x="5990882" y="155639"/>
            <a:ext cx="32618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weise Mensch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870587" y="660805"/>
            <a:ext cx="27604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mündige Mensch </a:t>
            </a:r>
          </a:p>
        </p:txBody>
      </p:sp>
      <p:sp>
        <p:nvSpPr>
          <p:cNvPr id="2" name="Rechteck 1"/>
          <p:cNvSpPr/>
          <p:nvPr/>
        </p:nvSpPr>
        <p:spPr>
          <a:xfrm>
            <a:off x="850830" y="1186934"/>
            <a:ext cx="226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junge Mensch</a:t>
            </a:r>
          </a:p>
        </p:txBody>
      </p:sp>
      <p:sp>
        <p:nvSpPr>
          <p:cNvPr id="3" name="Rechteck 2"/>
          <p:cNvSpPr/>
          <p:nvPr/>
        </p:nvSpPr>
        <p:spPr>
          <a:xfrm>
            <a:off x="47933" y="1894819"/>
            <a:ext cx="1826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Kleinkind </a:t>
            </a:r>
          </a:p>
        </p:txBody>
      </p:sp>
      <p:sp>
        <p:nvSpPr>
          <p:cNvPr id="12" name="Rechteck 11"/>
          <p:cNvSpPr/>
          <p:nvPr/>
        </p:nvSpPr>
        <p:spPr>
          <a:xfrm>
            <a:off x="3116194" y="155639"/>
            <a:ext cx="31315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ernüchterte Mensch </a:t>
            </a: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8503920" y="503636"/>
            <a:ext cx="3383280" cy="1600438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61950" indent="-361950" algn="l">
              <a:defRPr>
                <a:solidFill>
                  <a:schemeClr val="tx1"/>
                </a:solidFill>
                <a:latin typeface="Arial" charset="0"/>
              </a:defRPr>
            </a:lvl1pPr>
            <a:lvl2pPr marL="541338" algn="l"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  <a:defRPr/>
            </a:pPr>
            <a:r>
              <a:rPr lang="de-DE" altLang="de-DE" b="1" dirty="0" smtClean="0">
                <a:cs typeface="Arial" charset="0"/>
              </a:rPr>
              <a:t>Sprüche 1,5+7                         </a:t>
            </a:r>
            <a:br>
              <a:rPr lang="de-DE" altLang="de-DE" b="1" dirty="0" smtClean="0">
                <a:cs typeface="Arial" charset="0"/>
              </a:rPr>
            </a:br>
            <a:r>
              <a:rPr lang="de-DE" altLang="de-DE" sz="2000" b="1" dirty="0" smtClean="0">
                <a:cs typeface="Arial" charset="0"/>
              </a:rPr>
              <a:t>Wer </a:t>
            </a:r>
            <a:r>
              <a:rPr lang="de-DE" altLang="de-DE" sz="2000" b="1" dirty="0">
                <a:cs typeface="Arial" charset="0"/>
              </a:rPr>
              <a:t>weise ist, der höre </a:t>
            </a:r>
            <a:r>
              <a:rPr lang="de-DE" altLang="de-DE" sz="2000" b="1" dirty="0" smtClean="0">
                <a:cs typeface="Arial" charset="0"/>
              </a:rPr>
              <a:t>zu und </a:t>
            </a:r>
            <a:r>
              <a:rPr lang="de-DE" altLang="de-DE" sz="2000" b="1" dirty="0">
                <a:cs typeface="Arial" charset="0"/>
              </a:rPr>
              <a:t>wachse an Weisheit, und wer verständig ist, </a:t>
            </a:r>
            <a:r>
              <a:rPr lang="de-DE" altLang="de-DE" sz="2000" b="1" dirty="0" smtClean="0">
                <a:cs typeface="Arial" charset="0"/>
              </a:rPr>
              <a:t/>
            </a:r>
            <a:br>
              <a:rPr lang="de-DE" altLang="de-DE" sz="2000" b="1" dirty="0" smtClean="0">
                <a:cs typeface="Arial" charset="0"/>
              </a:rPr>
            </a:br>
            <a:r>
              <a:rPr lang="de-DE" altLang="de-DE" sz="2000" b="1" dirty="0" smtClean="0">
                <a:cs typeface="Arial" charset="0"/>
              </a:rPr>
              <a:t>der </a:t>
            </a:r>
            <a:r>
              <a:rPr lang="de-DE" altLang="de-DE" sz="2000" b="1" dirty="0">
                <a:cs typeface="Arial" charset="0"/>
              </a:rPr>
              <a:t>lasse sich </a:t>
            </a:r>
            <a:r>
              <a:rPr lang="de-DE" altLang="de-DE" sz="2000" b="1" dirty="0" smtClean="0">
                <a:cs typeface="Arial" charset="0"/>
              </a:rPr>
              <a:t>raten. 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8503920" y="2411850"/>
            <a:ext cx="3383280" cy="1908215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61950" indent="-361950" algn="l">
              <a:defRPr>
                <a:solidFill>
                  <a:schemeClr val="tx1"/>
                </a:solidFill>
                <a:latin typeface="Arial" charset="0"/>
              </a:defRPr>
            </a:lvl1pPr>
            <a:lvl2pPr marL="541338" algn="l"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  <a:defRPr/>
            </a:pPr>
            <a:r>
              <a:rPr lang="de-DE" altLang="de-DE" b="1" dirty="0" smtClean="0">
                <a:cs typeface="Arial" charset="0"/>
              </a:rPr>
              <a:t>Sprüche 23,23</a:t>
            </a:r>
            <a:br>
              <a:rPr lang="de-DE" altLang="de-DE" b="1" dirty="0" smtClean="0">
                <a:cs typeface="Arial" charset="0"/>
              </a:rPr>
            </a:br>
            <a:r>
              <a:rPr lang="de-DE" altLang="de-DE" sz="2000" b="1" dirty="0" smtClean="0">
                <a:cs typeface="Arial" charset="0"/>
              </a:rPr>
              <a:t>Wenn </a:t>
            </a:r>
            <a:r>
              <a:rPr lang="de-DE" altLang="de-DE" sz="2000" b="1" dirty="0">
                <a:cs typeface="Arial" charset="0"/>
              </a:rPr>
              <a:t>du </a:t>
            </a:r>
            <a:r>
              <a:rPr lang="de-DE" altLang="de-DE" sz="2000" b="1" dirty="0" smtClean="0">
                <a:cs typeface="Arial" charset="0"/>
              </a:rPr>
              <a:t>Weisheit, Selbstbeherrschung </a:t>
            </a:r>
            <a:br>
              <a:rPr lang="de-DE" altLang="de-DE" sz="2000" b="1" dirty="0" smtClean="0">
                <a:cs typeface="Arial" charset="0"/>
              </a:rPr>
            </a:br>
            <a:r>
              <a:rPr lang="de-DE" altLang="de-DE" sz="2000" b="1" dirty="0" smtClean="0">
                <a:cs typeface="Arial" charset="0"/>
              </a:rPr>
              <a:t>und Einsicht erworben hast, dann gib sie nie wieder auf!       </a:t>
            </a:r>
            <a:r>
              <a:rPr lang="de-DE" altLang="de-DE" sz="1050" b="1" dirty="0" smtClean="0">
                <a:cs typeface="Arial" charset="0"/>
              </a:rPr>
              <a:t>(HFA)</a:t>
            </a:r>
            <a:endParaRPr lang="de-DE" altLang="de-DE" b="1" dirty="0" smtClean="0"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697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49" r="14166"/>
          <a:stretch/>
        </p:blipFill>
        <p:spPr bwMode="auto">
          <a:xfrm>
            <a:off x="243840" y="3365958"/>
            <a:ext cx="150876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05" r="22957"/>
          <a:stretch/>
        </p:blipFill>
        <p:spPr bwMode="auto">
          <a:xfrm>
            <a:off x="194433" y="355694"/>
            <a:ext cx="1763907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18799" y="8646"/>
            <a:ext cx="2868561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weise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Mensch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2156460" y="470311"/>
            <a:ext cx="950214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weise Menschen haben andere im Blick, 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ihnen </a:t>
            </a: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geht es um das Wohl der anderen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weise Menschen haben ein erfülltes 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Leben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weise </a:t>
            </a: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Menschen drängen ihre Weisheit nicht auf. 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sind „auf Abruf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“, </a:t>
            </a: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halten sich selbst 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zurück</a:t>
            </a:r>
            <a:endParaRPr lang="de-DE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weise Menschen erwarten nicht, </a:t>
            </a: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dass die jüngere Generationen es so macht wie sie früher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eise Menschen sind auch dann gelassen, wenn es nicht nach ihrem eigenen Kopf geht!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7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de-DE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eise Menschen sind bereit, Korrektur anzunehmen.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584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bbogen 4"/>
          <p:cNvSpPr/>
          <p:nvPr/>
        </p:nvSpPr>
        <p:spPr>
          <a:xfrm>
            <a:off x="1646860" y="2263527"/>
            <a:ext cx="9917612" cy="7844117"/>
          </a:xfrm>
          <a:prstGeom prst="blockArc">
            <a:avLst>
              <a:gd name="adj1" fmla="val 11244240"/>
              <a:gd name="adj2" fmla="val 21164611"/>
              <a:gd name="adj3" fmla="val 63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8016" y="4713759"/>
            <a:ext cx="1894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Kindheit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296720" y="3073935"/>
            <a:ext cx="1894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Junger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801613" y="1848028"/>
            <a:ext cx="2187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Mündiger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903883" y="1540791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Ernüchterter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8337217" y="1956289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weiser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0296144" y="3302534"/>
            <a:ext cx="202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alter</a:t>
            </a:r>
            <a:b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2288334" y="2789702"/>
            <a:ext cx="9576323" cy="1041957"/>
            <a:chOff x="2288334" y="2789702"/>
            <a:chExt cx="9576323" cy="1041957"/>
          </a:xfrm>
        </p:grpSpPr>
        <p:sp>
          <p:nvSpPr>
            <p:cNvPr id="14" name="Pfeil nach rechts 13"/>
            <p:cNvSpPr/>
            <p:nvPr/>
          </p:nvSpPr>
          <p:spPr>
            <a:xfrm rot="20640868">
              <a:off x="2288334" y="2789702"/>
              <a:ext cx="9576323" cy="1041957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Textfeld 14"/>
            <p:cNvSpPr txBox="1"/>
            <p:nvPr/>
          </p:nvSpPr>
          <p:spPr>
            <a:xfrm rot="20646055">
              <a:off x="3502931" y="3215830"/>
              <a:ext cx="57066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Geistliche Entwicklung</a:t>
              </a:r>
              <a:endParaRPr lang="de-DE" sz="32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6" name="Rechteck 15"/>
          <p:cNvSpPr/>
          <p:nvPr/>
        </p:nvSpPr>
        <p:spPr>
          <a:xfrm>
            <a:off x="3155519" y="4540538"/>
            <a:ext cx="7031735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accent1"/>
              </a:buClr>
              <a:buSzPct val="110000"/>
              <a:defRPr/>
            </a:pPr>
            <a:r>
              <a:rPr lang="de-DE" alt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2. Kor. </a:t>
            </a:r>
            <a:r>
              <a:rPr lang="de-DE" alt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4,16</a:t>
            </a:r>
            <a:br>
              <a:rPr lang="de-DE" alt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Wenn </a:t>
            </a:r>
            <a:r>
              <a:rPr lang="de-DE" alt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auch unser äußerer Mensch verfällt, so wird doch der innere </a:t>
            </a:r>
            <a:r>
              <a:rPr lang="de-DE" alt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von </a:t>
            </a:r>
            <a:r>
              <a:rPr lang="de-DE" alt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Tag zu Tag erneuert</a:t>
            </a:r>
            <a:r>
              <a:rPr lang="de-DE" alt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      </a:t>
            </a:r>
            <a:r>
              <a:rPr lang="de-DE" alt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(LUT)</a:t>
            </a:r>
            <a:endParaRPr lang="de-DE" altLang="de-D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85286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624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147945" y="1308519"/>
            <a:ext cx="5212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Die unreifen Alten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147945" y="2016406"/>
            <a:ext cx="801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Die Ratgeber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90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1341120" y="609600"/>
            <a:ext cx="801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Die „Gottesalten“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783080" y="1469886"/>
            <a:ext cx="1008888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sind in besonderer Weise mit Gott verbunden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783080" y="2760475"/>
            <a:ext cx="1008888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bringen Segen in Familie &amp; Gemeinde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783080" y="3495908"/>
            <a:ext cx="1008888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haben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erfülltes Leben,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zufrieden, weil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wissen, </a:t>
            </a:r>
            <a:b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es gut mit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ihm meint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783080" y="5405390"/>
            <a:ext cx="1008888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haben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andere im Blick,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ihnen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geht es um das Wohl der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anderen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06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4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1341120" y="609600"/>
            <a:ext cx="801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Die „Gottesalten“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783080" y="1469886"/>
            <a:ext cx="1008888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sind in besonderer Weise mit Gott verbunden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783080" y="2760475"/>
            <a:ext cx="1008888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bringen Segen in Familie &amp; Gemeinde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783080" y="3495908"/>
            <a:ext cx="1008888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haben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erfülltes Leben,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zufrieden, weil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wissen, </a:t>
            </a:r>
            <a:b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es gut mit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ihm meint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783080" y="5405390"/>
            <a:ext cx="1008888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haben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andere im Blick,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ihnen </a:t>
            </a:r>
            <a:r>
              <a:rPr lang="de-DE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geht es um das Wohl der </a:t>
            </a:r>
            <a:r>
              <a:rPr lang="de-DE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anderen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 rot="21219921">
            <a:off x="260049" y="1245771"/>
            <a:ext cx="11750040" cy="39476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Font typeface="Wingdings" pitchFamily="2" charset="2"/>
              <a:buNone/>
              <a:defRPr/>
            </a:pPr>
            <a:endParaRPr lang="de-DE" altLang="de-DE" sz="700" b="1" dirty="0">
              <a:latin typeface="Arial" charset="0"/>
              <a:cs typeface="Arial" charset="0"/>
            </a:endParaRPr>
          </a:p>
          <a:p>
            <a:pPr marL="0" indent="0"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de-DE" altLang="de-DE" sz="3600" b="1" dirty="0" smtClean="0">
                <a:latin typeface="Arial" charset="0"/>
                <a:cs typeface="Arial" charset="0"/>
              </a:rPr>
              <a:t>Sprüche 24:14      </a:t>
            </a:r>
            <a:r>
              <a:rPr lang="de-DE" altLang="de-DE" sz="2400" b="1" dirty="0" smtClean="0">
                <a:latin typeface="Arial" charset="0"/>
                <a:cs typeface="Arial" charset="0"/>
              </a:rPr>
              <a:t>(</a:t>
            </a:r>
            <a:r>
              <a:rPr lang="de-DE" altLang="de-DE" sz="2400" b="1" dirty="0" err="1" smtClean="0">
                <a:latin typeface="Arial" charset="0"/>
                <a:cs typeface="Arial" charset="0"/>
              </a:rPr>
              <a:t>HfA</a:t>
            </a:r>
            <a:r>
              <a:rPr lang="de-DE" altLang="de-DE" sz="2400" b="1" dirty="0" smtClean="0">
                <a:latin typeface="Arial" charset="0"/>
                <a:cs typeface="Arial" charset="0"/>
              </a:rPr>
              <a:t>)</a:t>
            </a:r>
            <a:r>
              <a:rPr lang="de-DE" altLang="de-DE" sz="3600" b="1" dirty="0" smtClean="0">
                <a:latin typeface="Arial" charset="0"/>
                <a:cs typeface="Arial" charset="0"/>
              </a:rPr>
              <a:t/>
            </a:r>
            <a:br>
              <a:rPr lang="de-DE" altLang="de-DE" sz="36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So süß wie Honig für deinen Gaumen,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so wertvoll ist Weisheit für deine Seele.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Suche sie, dann hast du eine gute Zukunft,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und deine Hoffnungen werden nicht enttäuscht!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839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/>
          <p:cNvSpPr txBox="1"/>
          <p:nvPr/>
        </p:nvSpPr>
        <p:spPr>
          <a:xfrm>
            <a:off x="222325" y="98432"/>
            <a:ext cx="509034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8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28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730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bbogen 4"/>
          <p:cNvSpPr/>
          <p:nvPr/>
        </p:nvSpPr>
        <p:spPr>
          <a:xfrm>
            <a:off x="1646860" y="2263527"/>
            <a:ext cx="9917612" cy="7844117"/>
          </a:xfrm>
          <a:prstGeom prst="blockArc">
            <a:avLst>
              <a:gd name="adj1" fmla="val 11244240"/>
              <a:gd name="adj2" fmla="val 21164611"/>
              <a:gd name="adj3" fmla="val 63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8016" y="4713759"/>
            <a:ext cx="1894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Kindheit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296720" y="3073935"/>
            <a:ext cx="1894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Junger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801613" y="1848028"/>
            <a:ext cx="2187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Mündiger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903883" y="1540791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Ernüchterter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8337217" y="1956289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weiser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0296144" y="3302534"/>
            <a:ext cx="202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Alter</a:t>
            </a:r>
            <a:b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Pfeil nach rechts 13"/>
          <p:cNvSpPr/>
          <p:nvPr/>
        </p:nvSpPr>
        <p:spPr>
          <a:xfrm rot="20640868">
            <a:off x="2288334" y="2825279"/>
            <a:ext cx="9576323" cy="104195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 rot="20646055">
            <a:off x="2278379" y="3124280"/>
            <a:ext cx="9048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Geistliche Entwicklung</a:t>
            </a:r>
            <a:endParaRPr lang="de-DE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885660" y="4352548"/>
            <a:ext cx="9937320" cy="230832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Psalm 92,13-15     </a:t>
            </a:r>
            <a:r>
              <a:rPr lang="de-DE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(NLB)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Gottesfürchtigen werden gedeihen wie Palmen und wachsen und stark werden wie die Zedern auf dem 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Libanon. Denn </a:t>
            </a:r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sind im Hause des HERRN gepflanzt und blühen in den Vorhöfen unseres Gottes. 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Noch </a:t>
            </a:r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hohen Alter werden sie Frucht bringen und werden grün und lebendig 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bleiben.</a:t>
            </a:r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 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22325" y="98432"/>
            <a:ext cx="509034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8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2800" b="1" dirty="0">
              <a:latin typeface="Comic Sans MS" panose="030F0702030302020204" pitchFamily="66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18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147944" y="2716024"/>
            <a:ext cx="5212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Die Unreifen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147945" y="3845266"/>
            <a:ext cx="801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Die Ratgeber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147945" y="5015024"/>
            <a:ext cx="801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Die Gottesalten</a:t>
            </a:r>
            <a:endParaRPr lang="de-D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353670" y="356613"/>
            <a:ext cx="8552329" cy="193899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40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241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feil nach rechts 5"/>
          <p:cNvSpPr/>
          <p:nvPr/>
        </p:nvSpPr>
        <p:spPr>
          <a:xfrm rot="20681237">
            <a:off x="1259851" y="1597669"/>
            <a:ext cx="9552389" cy="104195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 rot="20682220">
            <a:off x="1261943" y="1990956"/>
            <a:ext cx="8995747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Ins Alter hineinreifen</a:t>
            </a:r>
            <a:endParaRPr lang="de-DE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33436" y="849378"/>
            <a:ext cx="5420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Arial Black" panose="020B0A04020102020204" pitchFamily="34" charset="0"/>
              </a:rPr>
              <a:t>Eph</a:t>
            </a:r>
            <a:r>
              <a:rPr lang="de-DE" dirty="0" smtClean="0">
                <a:latin typeface="Arial Black" panose="020B0A04020102020204" pitchFamily="34" charset="0"/>
              </a:rPr>
              <a:t> 1,12</a:t>
            </a:r>
          </a:p>
          <a:p>
            <a:r>
              <a:rPr lang="de-DE" sz="2400" dirty="0" smtClean="0">
                <a:latin typeface="Arial Black" panose="020B0A04020102020204" pitchFamily="34" charset="0"/>
              </a:rPr>
              <a:t>Auf dass wir etwas seien, </a:t>
            </a:r>
          </a:p>
          <a:p>
            <a:r>
              <a:rPr lang="de-DE" sz="2400" dirty="0" smtClean="0">
                <a:latin typeface="Arial Black" panose="020B0A04020102020204" pitchFamily="34" charset="0"/>
              </a:rPr>
              <a:t>zum Lob seiner Herrlichkeit</a:t>
            </a:r>
            <a:endParaRPr lang="de-DE" sz="2400" dirty="0">
              <a:latin typeface="Arial Black" panose="020B0A04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0390094" y="618545"/>
            <a:ext cx="1694329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Endziel</a:t>
            </a:r>
            <a:endParaRPr lang="de-DE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0085293" y="1403376"/>
            <a:ext cx="1999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 Black" panose="020B0A04020102020204" pitchFamily="34" charset="0"/>
              </a:rPr>
              <a:t>der Himmel, </a:t>
            </a:r>
            <a:r>
              <a:rPr lang="de-DE" sz="2400" dirty="0">
                <a:latin typeface="Arial Black" panose="020B0A04020102020204" pitchFamily="34" charset="0"/>
              </a:rPr>
              <a:t>d</a:t>
            </a:r>
            <a:r>
              <a:rPr lang="de-DE" sz="2400" dirty="0" smtClean="0">
                <a:latin typeface="Arial Black" panose="020B0A04020102020204" pitchFamily="34" charset="0"/>
              </a:rPr>
              <a:t>as Reich Gottes im Jenseits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2311329" y="326158"/>
            <a:ext cx="2484789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Lebensziel</a:t>
            </a:r>
            <a:endParaRPr lang="de-DE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895600" y="3644462"/>
            <a:ext cx="8606117" cy="273921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Gal </a:t>
            </a:r>
            <a:r>
              <a:rPr lang="de-DE" sz="2800" b="1" smtClean="0">
                <a:latin typeface="Arial" panose="020B0604020202020204" pitchFamily="34" charset="0"/>
                <a:cs typeface="Arial" panose="020B0604020202020204" pitchFamily="34" charset="0"/>
              </a:rPr>
              <a:t>5,22</a:t>
            </a:r>
            <a:r>
              <a:rPr lang="de-DE" sz="2000" b="1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(NLB)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Frucht </a:t>
            </a:r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 des Geistes ist Liebe, Freude, Friede, Geduld, Freundlichkeit, Güte, </a:t>
            </a:r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Treue, Sanftmut und Selbstbeherrschung</a:t>
            </a:r>
            <a:endParaRPr lang="de-DE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46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/>
      <p:bldP spid="11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99764" y="1936376"/>
            <a:ext cx="8552329" cy="193899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4000" b="1" dirty="0" smtClean="0">
                <a:latin typeface="Comic Sans MS" panose="030F0702030302020204" pitchFamily="66" charset="0"/>
              </a:rPr>
            </a:br>
            <a:r>
              <a:rPr lang="de-DE" sz="40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40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976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192024" y="1320140"/>
            <a:ext cx="11750040" cy="3196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de-DE" altLang="de-DE" sz="3600" b="1" dirty="0" smtClean="0">
                <a:latin typeface="Arial" charset="0"/>
                <a:cs typeface="Arial" charset="0"/>
              </a:rPr>
              <a:t>Sprüche 24:14      </a:t>
            </a:r>
            <a:r>
              <a:rPr lang="de-DE" altLang="de-DE" sz="2400" b="1" dirty="0" smtClean="0">
                <a:latin typeface="Arial" charset="0"/>
                <a:cs typeface="Arial" charset="0"/>
              </a:rPr>
              <a:t>(</a:t>
            </a:r>
            <a:r>
              <a:rPr lang="de-DE" altLang="de-DE" sz="2400" b="1" dirty="0" err="1" smtClean="0">
                <a:latin typeface="Arial" charset="0"/>
                <a:cs typeface="Arial" charset="0"/>
              </a:rPr>
              <a:t>HfA</a:t>
            </a:r>
            <a:r>
              <a:rPr lang="de-DE" altLang="de-DE" sz="2400" b="1" dirty="0" smtClean="0">
                <a:latin typeface="Arial" charset="0"/>
                <a:cs typeface="Arial" charset="0"/>
              </a:rPr>
              <a:t>)</a:t>
            </a:r>
            <a:r>
              <a:rPr lang="de-DE" altLang="de-DE" sz="3600" b="1" dirty="0" smtClean="0">
                <a:latin typeface="Arial" charset="0"/>
                <a:cs typeface="Arial" charset="0"/>
              </a:rPr>
              <a:t/>
            </a:r>
            <a:br>
              <a:rPr lang="de-DE" altLang="de-DE" sz="36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So süß wie Honig für deinen Gaumen,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so wertvoll ist Weisheit für deine Seele.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Suche sie, dann hast du eine gute Zukunft, </a:t>
            </a:r>
            <a:br>
              <a:rPr lang="de-DE" altLang="de-DE" sz="4000" b="1" dirty="0" smtClean="0">
                <a:latin typeface="Arial" charset="0"/>
                <a:cs typeface="Arial" charset="0"/>
              </a:rPr>
            </a:br>
            <a:r>
              <a:rPr lang="de-DE" altLang="de-DE" sz="4000" b="1" dirty="0" smtClean="0">
                <a:latin typeface="Arial" charset="0"/>
                <a:cs typeface="Arial" charset="0"/>
              </a:rPr>
              <a:t>und deine Hoffnungen werden nicht enttäuscht!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41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031546" y="1795091"/>
            <a:ext cx="10030902" cy="2492990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61950" indent="-361950" algn="l">
              <a:defRPr>
                <a:solidFill>
                  <a:schemeClr val="tx1"/>
                </a:solidFill>
                <a:latin typeface="Arial" charset="0"/>
              </a:defRPr>
            </a:lvl1pPr>
            <a:lvl2pPr marL="541338" algn="l"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  <a:defRPr/>
            </a:pPr>
            <a:r>
              <a:rPr lang="de-DE" altLang="de-DE" sz="3600" b="1" dirty="0" smtClean="0">
                <a:cs typeface="Arial" charset="0"/>
              </a:rPr>
              <a:t>Sprüche 23,23</a:t>
            </a:r>
            <a:br>
              <a:rPr lang="de-DE" altLang="de-DE" sz="3600" b="1" dirty="0" smtClean="0">
                <a:cs typeface="Arial" charset="0"/>
              </a:rPr>
            </a:br>
            <a:r>
              <a:rPr lang="de-DE" altLang="de-DE" sz="4000" b="1" dirty="0" smtClean="0">
                <a:cs typeface="Arial" charset="0"/>
              </a:rPr>
              <a:t>Wenn </a:t>
            </a:r>
            <a:r>
              <a:rPr lang="de-DE" altLang="de-DE" sz="4000" b="1" dirty="0">
                <a:cs typeface="Arial" charset="0"/>
              </a:rPr>
              <a:t>du </a:t>
            </a:r>
            <a:r>
              <a:rPr lang="de-DE" altLang="de-DE" sz="4000" b="1" dirty="0" smtClean="0">
                <a:cs typeface="Arial" charset="0"/>
              </a:rPr>
              <a:t>Weisheit, Selbstbeherrschung </a:t>
            </a:r>
            <a:br>
              <a:rPr lang="de-DE" altLang="de-DE" sz="4000" b="1" dirty="0" smtClean="0">
                <a:cs typeface="Arial" charset="0"/>
              </a:rPr>
            </a:br>
            <a:r>
              <a:rPr lang="de-DE" altLang="de-DE" sz="4000" b="1" dirty="0" smtClean="0">
                <a:cs typeface="Arial" charset="0"/>
              </a:rPr>
              <a:t>und Einsicht erworben hast, </a:t>
            </a:r>
            <a:br>
              <a:rPr lang="de-DE" altLang="de-DE" sz="4000" b="1" dirty="0" smtClean="0">
                <a:cs typeface="Arial" charset="0"/>
              </a:rPr>
            </a:br>
            <a:r>
              <a:rPr lang="de-DE" altLang="de-DE" sz="4000" b="1" dirty="0" smtClean="0">
                <a:cs typeface="Arial" charset="0"/>
              </a:rPr>
              <a:t>dann gib sie nie wieder auf!       </a:t>
            </a:r>
            <a:r>
              <a:rPr lang="de-DE" altLang="de-DE" b="1" dirty="0" smtClean="0">
                <a:cs typeface="Arial" charset="0"/>
              </a:rPr>
              <a:t>(HFA)</a:t>
            </a:r>
            <a:endParaRPr lang="de-DE" altLang="de-DE" sz="3600" b="1" dirty="0" smtClean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78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824752" y="1434132"/>
            <a:ext cx="10282518" cy="4031873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61950" indent="-361950" algn="l">
              <a:defRPr>
                <a:solidFill>
                  <a:schemeClr val="tx1"/>
                </a:solidFill>
                <a:latin typeface="Arial" charset="0"/>
              </a:defRPr>
            </a:lvl1pPr>
            <a:lvl2pPr marL="541338" algn="l"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  <a:defRPr/>
            </a:pPr>
            <a:r>
              <a:rPr lang="de-DE" altLang="de-DE" sz="3600" b="1" dirty="0" smtClean="0">
                <a:cs typeface="Arial" charset="0"/>
              </a:rPr>
              <a:t>Sprüche 1,5+7                         </a:t>
            </a:r>
            <a:br>
              <a:rPr lang="de-DE" altLang="de-DE" sz="3600" b="1" dirty="0" smtClean="0">
                <a:cs typeface="Arial" charset="0"/>
              </a:rPr>
            </a:br>
            <a:r>
              <a:rPr lang="de-DE" altLang="de-DE" sz="4000" b="1" dirty="0" smtClean="0">
                <a:cs typeface="Arial" charset="0"/>
              </a:rPr>
              <a:t>Wer weise ist, der höre zu und wachse an Weisheit, und wer verständig ist, </a:t>
            </a:r>
            <a:br>
              <a:rPr lang="de-DE" altLang="de-DE" sz="4000" b="1" dirty="0" smtClean="0">
                <a:cs typeface="Arial" charset="0"/>
              </a:rPr>
            </a:br>
            <a:r>
              <a:rPr lang="de-DE" altLang="de-DE" sz="4000" b="1" dirty="0" smtClean="0">
                <a:cs typeface="Arial" charset="0"/>
              </a:rPr>
              <a:t>der lasse sich raten. </a:t>
            </a:r>
          </a:p>
          <a:p>
            <a:pPr marL="0" indent="0">
              <a:spcBef>
                <a:spcPct val="50000"/>
              </a:spcBef>
              <a:buClr>
                <a:schemeClr val="accent1"/>
              </a:buClr>
              <a:buSzPct val="110000"/>
              <a:buFont typeface="Wingdings" pitchFamily="2" charset="2"/>
              <a:buNone/>
              <a:defRPr/>
            </a:pPr>
            <a:r>
              <a:rPr lang="de-DE" altLang="de-DE" sz="4000" b="1" dirty="0" smtClean="0">
                <a:cs typeface="Arial" charset="0"/>
              </a:rPr>
              <a:t>Die Furcht des HERRN ist der Anfang der Erkenntnis.                     </a:t>
            </a:r>
            <a:r>
              <a:rPr lang="de-DE" altLang="de-DE" sz="2400" b="1" dirty="0" smtClean="0">
                <a:cs typeface="Arial" charset="0"/>
              </a:rPr>
              <a:t>(LUT)</a:t>
            </a:r>
            <a:endParaRPr lang="de-DE" altLang="de-DE" sz="4400" b="1" dirty="0" smtClean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195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222325" y="98432"/>
            <a:ext cx="509034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8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28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72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bbogen 4"/>
          <p:cNvSpPr/>
          <p:nvPr/>
        </p:nvSpPr>
        <p:spPr>
          <a:xfrm>
            <a:off x="1646860" y="2263527"/>
            <a:ext cx="9917612" cy="7844117"/>
          </a:xfrm>
          <a:prstGeom prst="blockArc">
            <a:avLst>
              <a:gd name="adj1" fmla="val 11244240"/>
              <a:gd name="adj2" fmla="val 21164611"/>
              <a:gd name="adj3" fmla="val 63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431474" y="5261957"/>
            <a:ext cx="41416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Lebensalter</a:t>
            </a:r>
            <a:endParaRPr lang="de-DE" sz="4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8016" y="4713759"/>
            <a:ext cx="1894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Kindheit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296720" y="3073935"/>
            <a:ext cx="1894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Junger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801613" y="1848028"/>
            <a:ext cx="2187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Mündiger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903883" y="1540791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Ernüchterter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8337217" y="1956289"/>
            <a:ext cx="244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weise 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0296144" y="3302534"/>
            <a:ext cx="2023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alter</a:t>
            </a:r>
            <a:b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de-DE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Mensch</a:t>
            </a:r>
            <a:endParaRPr lang="de-DE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989258" y="5969843"/>
            <a:ext cx="2582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 Romano </a:t>
            </a:r>
            <a:r>
              <a:rPr lang="de-DE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Guardini</a:t>
            </a:r>
            <a:endParaRPr lang="de-DE" sz="12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22325" y="98432"/>
            <a:ext cx="509034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800" b="1" dirty="0" smtClean="0">
                <a:latin typeface="Comic Sans MS" panose="030F0702030302020204" pitchFamily="66" charset="0"/>
              </a:rPr>
              <a:t>Gott hören,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weise werden, </a:t>
            </a:r>
            <a:br>
              <a:rPr lang="de-DE" sz="2800" b="1" dirty="0" smtClean="0">
                <a:latin typeface="Comic Sans MS" panose="030F0702030302020204" pitchFamily="66" charset="0"/>
              </a:rPr>
            </a:br>
            <a:r>
              <a:rPr lang="de-DE" sz="2800" b="1" dirty="0" smtClean="0">
                <a:latin typeface="Comic Sans MS" panose="030F0702030302020204" pitchFamily="66" charset="0"/>
              </a:rPr>
              <a:t>             im Leben reifen</a:t>
            </a:r>
            <a:endParaRPr lang="de-DE" sz="2800" b="1" dirty="0">
              <a:latin typeface="Comic Sans MS" panose="030F0702030302020204" pitchFamily="66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4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886"/>
          <a:stretch/>
        </p:blipFill>
        <p:spPr bwMode="auto">
          <a:xfrm>
            <a:off x="460170" y="3365958"/>
            <a:ext cx="130767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" r="83779"/>
          <a:stretch/>
        </p:blipFill>
        <p:spPr bwMode="auto">
          <a:xfrm>
            <a:off x="431097" y="355694"/>
            <a:ext cx="1205974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3687658" y="2294929"/>
            <a:ext cx="5680460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	laufen</a:t>
            </a:r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	reden</a:t>
            </a:r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	Toilettengang, </a:t>
            </a:r>
            <a:b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	… </a:t>
            </a:r>
            <a:endParaRPr lang="de-DE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7933" y="1894819"/>
            <a:ext cx="1826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Kleinkind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38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999"/>
          <a:stretch/>
        </p:blipFill>
        <p:spPr bwMode="auto">
          <a:xfrm>
            <a:off x="460170" y="3365958"/>
            <a:ext cx="2686890" cy="276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" r="71393"/>
          <a:stretch/>
        </p:blipFill>
        <p:spPr bwMode="auto">
          <a:xfrm>
            <a:off x="431097" y="355694"/>
            <a:ext cx="2511206" cy="30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4180427" y="1605241"/>
            <a:ext cx="7419901" cy="25545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1255713" algn="l"/>
              </a:tabLst>
            </a:pP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lernt	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Mut zu sich selbst,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Entscheidungen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treffen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	Urvertrauen,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	sich führen lassen,</a:t>
            </a:r>
          </a:p>
          <a:p>
            <a:pPr>
              <a:tabLst>
                <a:tab pos="1255713" algn="l"/>
              </a:tabLst>
            </a:pP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	</a:t>
            </a:r>
            <a:endParaRPr lang="de-D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7933" y="1894819"/>
            <a:ext cx="1826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Kleinkind </a:t>
            </a:r>
          </a:p>
        </p:txBody>
      </p:sp>
      <p:sp>
        <p:nvSpPr>
          <p:cNvPr id="8" name="Rechteck 7"/>
          <p:cNvSpPr/>
          <p:nvPr/>
        </p:nvSpPr>
        <p:spPr>
          <a:xfrm>
            <a:off x="850830" y="1186934"/>
            <a:ext cx="226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Der junge Mensch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6" y="6265408"/>
            <a:ext cx="1364698" cy="433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300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304</Words>
  <Application>Microsoft Office PowerPoint</Application>
  <PresentationFormat>Benutzerdefiniert</PresentationFormat>
  <Paragraphs>101</Paragraphs>
  <Slides>21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21</vt:i4>
      </vt:variant>
    </vt:vector>
  </HeadingPairs>
  <TitlesOfParts>
    <vt:vector size="23" baseType="lpstr">
      <vt:lpstr>Larissa</vt:lpstr>
      <vt:lpstr>1_Larissa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Anwender</dc:creator>
  <cp:lastModifiedBy>Reinhard</cp:lastModifiedBy>
  <cp:revision>111</cp:revision>
  <cp:lastPrinted>2026-05-27T09:18:17Z</cp:lastPrinted>
  <dcterms:created xsi:type="dcterms:W3CDTF">2023-10-25T12:26:20Z</dcterms:created>
  <dcterms:modified xsi:type="dcterms:W3CDTF">2026-05-27T09:22:41Z</dcterms:modified>
</cp:coreProperties>
</file>